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40" r:id="rId14"/>
  </p:sldMasterIdLst>
  <p:sldIdLst>
    <p:sldId id="256" r:id="rId15"/>
    <p:sldId id="257" r:id="rId16"/>
    <p:sldId id="258" r:id="rId17"/>
    <p:sldId id="259" r:id="rId18"/>
    <p:sldId id="297" r:id="rId19"/>
    <p:sldId id="298" r:id="rId20"/>
    <p:sldId id="299" r:id="rId21"/>
    <p:sldId id="300" r:id="rId22"/>
    <p:sldId id="301" r:id="rId23"/>
    <p:sldId id="260" r:id="rId24"/>
    <p:sldId id="261" r:id="rId25"/>
    <p:sldId id="292" r:id="rId26"/>
    <p:sldId id="263" r:id="rId27"/>
    <p:sldId id="265" r:id="rId28"/>
    <p:sldId id="273" r:id="rId29"/>
    <p:sldId id="269" r:id="rId30"/>
    <p:sldId id="271" r:id="rId31"/>
    <p:sldId id="275" r:id="rId32"/>
    <p:sldId id="277" r:id="rId33"/>
    <p:sldId id="279" r:id="rId34"/>
    <p:sldId id="281" r:id="rId35"/>
    <p:sldId id="283" r:id="rId36"/>
    <p:sldId id="285" r:id="rId37"/>
    <p:sldId id="293" r:id="rId38"/>
    <p:sldId id="295"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172591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21294548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67759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2454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71688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88892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1096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9496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6339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57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50442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83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41040041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23206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62154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5643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80981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12566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1858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52550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2163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4917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87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7331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09649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30019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099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43623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30156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361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1100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93579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50262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65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77945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09224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26463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25441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24934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74476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85805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8698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3401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05525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806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41934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26711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4921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6700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55836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04615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7871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188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78229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72989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607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12214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5800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94969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62205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79508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96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365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938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821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391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85023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2456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0610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822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5663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9664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0262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3604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257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852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398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1438333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8224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681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332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2945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2957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1202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6775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4570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330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171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2980227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2045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1742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9383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2066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411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5378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7442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4375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8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437544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6014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9741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4738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561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9250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54817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602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4433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746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2267409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6447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946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7317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76423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76398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7567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34078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3402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01744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760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1191742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6329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6557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3937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1504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23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5488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1203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0607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8509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845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1639700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25898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88896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44701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389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5816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5525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0128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8134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73388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392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4D194-FA55-4F2F-A0F0-F8843CF33A59}"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F0F81-2BFA-4948-85F4-14757E3FA631}" type="slidenum">
              <a:rPr lang="en-US" smtClean="0"/>
              <a:t>‹#›</a:t>
            </a:fld>
            <a:endParaRPr lang="en-US" dirty="0"/>
          </a:p>
        </p:txBody>
      </p:sp>
    </p:spTree>
    <p:extLst>
      <p:ext uri="{BB962C8B-B14F-4D97-AF65-F5344CB8AC3E}">
        <p14:creationId xmlns:p14="http://schemas.microsoft.com/office/powerpoint/2010/main" val="35533791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029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073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9238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55924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85976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039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46865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4964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4964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11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4D194-FA55-4F2F-A0F0-F8843CF33A59}" type="datetimeFigureOut">
              <a:rPr lang="en-US" smtClean="0"/>
              <a:t>4/26/2021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F0F81-2BFA-4948-85F4-14757E3FA631}" type="slidenum">
              <a:rPr lang="en-US" smtClean="0"/>
              <a:t>‹#›</a:t>
            </a:fld>
            <a:endParaRPr lang="en-US" dirty="0"/>
          </a:p>
        </p:txBody>
      </p:sp>
    </p:spTree>
    <p:extLst>
      <p:ext uri="{BB962C8B-B14F-4D97-AF65-F5344CB8AC3E}">
        <p14:creationId xmlns:p14="http://schemas.microsoft.com/office/powerpoint/2010/main" val="2903990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801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3630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992313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58772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9DE50-ED6B-44E6-B2BB-25B21C37AB44}"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A2E44-3752-4622-B575-CF01E44C3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398895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C9D45-FF9E-4059-A161-BD93A93DD29A}"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96A27-C43F-419A-8DBF-2ECFAA8390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4493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9246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01004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2293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31542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88486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23730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9C980-7EE0-4221-B1D1-56092B1CF160}" type="datetimeFigureOut">
              <a:rPr lang="en-US" smtClean="0">
                <a:solidFill>
                  <a:prstClr val="black">
                    <a:tint val="75000"/>
                  </a:prstClr>
                </a:solidFill>
              </a:rPr>
              <a:pPr/>
              <a:t>4/26/2021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8DC31-4A00-4A3F-B377-23D497AD91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3832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9.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r>
              <a:rPr lang="en-US" b="1" dirty="0" smtClean="0"/>
              <a:t>CIE Review of Bering Sea P-cod</a:t>
            </a:r>
          </a:p>
          <a:p>
            <a:r>
              <a:rPr lang="en-US" b="1" dirty="0" smtClean="0"/>
              <a:t>Additional information on Bering Sea p-cod fisheries from the Freezer-Longline Coalition (FLC = Catcher-processor hook-and-line vessels)</a:t>
            </a:r>
          </a:p>
          <a:p>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5173" y="972713"/>
            <a:ext cx="5576052" cy="2583288"/>
          </a:xfrm>
          <a:prstGeom prst="rect">
            <a:avLst/>
          </a:prstGeom>
          <a:noFill/>
          <a:ln>
            <a:noFill/>
          </a:ln>
        </p:spPr>
      </p:pic>
    </p:spTree>
    <p:extLst>
      <p:ext uri="{BB962C8B-B14F-4D97-AF65-F5344CB8AC3E}">
        <p14:creationId xmlns:p14="http://schemas.microsoft.com/office/powerpoint/2010/main" val="966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CPUE 2020 (derived from the November 2020 SAFE):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The all gear CPUE index increased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+29%</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in 2020 and the longline CPUE index increased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+14%</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in 2020. In comparing the all gear CPUE index to the longline CPUE index, it is apparent that the increase in CPUE is from all gear groups (and proportionately higher in gear groups other than longline gear).</a:t>
            </a:r>
            <a:endParaRPr lang="en-US" sz="2400" dirty="0">
              <a:latin typeface="+mn-lt"/>
            </a:endParaRPr>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0186" y="1825625"/>
            <a:ext cx="6011628" cy="4351338"/>
          </a:xfrm>
          <a:prstGeom prst="rect">
            <a:avLst/>
          </a:prstGeom>
          <a:noFill/>
          <a:ln>
            <a:noFill/>
          </a:ln>
        </p:spPr>
      </p:pic>
    </p:spTree>
    <p:extLst>
      <p:ext uri="{BB962C8B-B14F-4D97-AF65-F5344CB8AC3E}">
        <p14:creationId xmlns:p14="http://schemas.microsoft.com/office/powerpoint/2010/main" val="215476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BSAI CP H&amp;L p-cod fishery “</a:t>
            </a:r>
            <a:r>
              <a:rPr lang="en-US" b="1" dirty="0"/>
              <a:t>f</a:t>
            </a:r>
            <a:r>
              <a:rPr lang="en-US" b="1" dirty="0" smtClean="0"/>
              <a:t>ootprint”, 2008-2018 </a:t>
            </a:r>
            <a:r>
              <a:rPr lang="en-US" b="1" dirty="0" smtClean="0"/>
              <a:t>(</a:t>
            </a:r>
            <a:r>
              <a:rPr lang="en-US" b="1" dirty="0"/>
              <a:t>F</a:t>
            </a:r>
            <a:r>
              <a:rPr lang="en-US" b="1" dirty="0" smtClean="0"/>
              <a:t>rom </a:t>
            </a:r>
            <a:r>
              <a:rPr lang="en-US" b="1" dirty="0" smtClean="0"/>
              <a:t>SeaState)</a:t>
            </a:r>
            <a:endParaRPr lang="en-US" b="1" dirty="0"/>
          </a:p>
        </p:txBody>
      </p:sp>
      <p:sp>
        <p:nvSpPr>
          <p:cNvPr id="3" name="Content Placeholder 2"/>
          <p:cNvSpPr>
            <a:spLocks noGrp="1"/>
          </p:cNvSpPr>
          <p:nvPr>
            <p:ph idx="1"/>
          </p:nvPr>
        </p:nvSpPr>
        <p:spPr/>
        <p:txBody>
          <a:bodyPr>
            <a:normAutofit fontScale="85000" lnSpcReduction="10000"/>
          </a:bodyPr>
          <a:lstStyle/>
          <a:p>
            <a:pPr marL="228600" lvl="0" indent="-228600">
              <a:lnSpc>
                <a:spcPct val="90000"/>
              </a:lnSpc>
              <a:spcBef>
                <a:spcPts val="1000"/>
              </a:spcBef>
            </a:pPr>
            <a:r>
              <a:rPr lang="en-US" sz="2800" dirty="0" smtClean="0">
                <a:solidFill>
                  <a:prstClr val="black"/>
                </a:solidFill>
              </a:rPr>
              <a:t>The CP H&amp;L fishery footprint is the most widely distributed p-cod fishery in the Bering Sea. The fishery is primarily on the BS shelf break and shelf in waters 20 to 60 fathoms. The nature of the longline fishery is to spread out and not be concentrated.</a:t>
            </a:r>
          </a:p>
          <a:p>
            <a:pPr marL="228600" lvl="0" indent="-228600">
              <a:lnSpc>
                <a:spcPct val="90000"/>
              </a:lnSpc>
              <a:spcBef>
                <a:spcPts val="1000"/>
              </a:spcBef>
            </a:pPr>
            <a:r>
              <a:rPr lang="en-US" sz="2800" dirty="0" smtClean="0">
                <a:solidFill>
                  <a:prstClr val="black"/>
                </a:solidFill>
              </a:rPr>
              <a:t>The CP H&amp;L fishery </a:t>
            </a:r>
            <a:r>
              <a:rPr lang="en-US" sz="2800" dirty="0">
                <a:solidFill>
                  <a:prstClr val="black"/>
                </a:solidFill>
              </a:rPr>
              <a:t>footprint </a:t>
            </a:r>
            <a:r>
              <a:rPr lang="en-US" sz="2800" dirty="0" smtClean="0">
                <a:solidFill>
                  <a:prstClr val="black"/>
                </a:solidFill>
              </a:rPr>
              <a:t>has expanded and shifted </a:t>
            </a:r>
            <a:r>
              <a:rPr lang="en-US" sz="2800" dirty="0">
                <a:solidFill>
                  <a:prstClr val="black"/>
                </a:solidFill>
              </a:rPr>
              <a:t>northward during the warmer water </a:t>
            </a:r>
            <a:r>
              <a:rPr lang="en-US" sz="2800" dirty="0" smtClean="0">
                <a:solidFill>
                  <a:prstClr val="black"/>
                </a:solidFill>
              </a:rPr>
              <a:t>regime (2014 onward). Movement to the NBS is dependent on ice conditions, with fishing in mid-summer thru fall. However</a:t>
            </a:r>
            <a:r>
              <a:rPr lang="en-US" sz="2800" dirty="0">
                <a:solidFill>
                  <a:prstClr val="black"/>
                </a:solidFill>
              </a:rPr>
              <a:t>, if the water temperature regime is cyclic, then the expectation is that as water temperatures </a:t>
            </a:r>
            <a:r>
              <a:rPr lang="en-US" sz="2800" dirty="0" smtClean="0">
                <a:solidFill>
                  <a:prstClr val="black"/>
                </a:solidFill>
              </a:rPr>
              <a:t>cools, </a:t>
            </a:r>
            <a:r>
              <a:rPr lang="en-US" sz="2800" dirty="0">
                <a:solidFill>
                  <a:prstClr val="black"/>
                </a:solidFill>
              </a:rPr>
              <a:t>the fishery footprint would again shift </a:t>
            </a:r>
            <a:r>
              <a:rPr lang="en-US" sz="2800" dirty="0" smtClean="0">
                <a:solidFill>
                  <a:prstClr val="black"/>
                </a:solidFill>
              </a:rPr>
              <a:t>southward in the Bering Sea. </a:t>
            </a:r>
            <a:endParaRPr lang="en-US" sz="2800" dirty="0" smtClean="0"/>
          </a:p>
          <a:p>
            <a:r>
              <a:rPr lang="en-US" sz="2800" b="1" dirty="0" smtClean="0"/>
              <a:t>2008-2013</a:t>
            </a:r>
            <a:r>
              <a:rPr lang="en-US" sz="2800" dirty="0" smtClean="0"/>
              <a:t>: Cooler bottom temperature (at or below 1982-2019 average)</a:t>
            </a:r>
          </a:p>
          <a:p>
            <a:r>
              <a:rPr lang="en-US" sz="2800" b="1" dirty="0" smtClean="0"/>
              <a:t>2014-2019:</a:t>
            </a:r>
            <a:r>
              <a:rPr lang="en-US" sz="2800" dirty="0" smtClean="0"/>
              <a:t> Warmer bottom temperature (at or above 1982-2019 average)</a:t>
            </a:r>
          </a:p>
          <a:p>
            <a:r>
              <a:rPr lang="en-US" sz="2800" b="1" dirty="0" smtClean="0"/>
              <a:t>2020</a:t>
            </a:r>
            <a:r>
              <a:rPr lang="en-US" sz="2800" dirty="0" smtClean="0"/>
              <a:t>: </a:t>
            </a:r>
            <a:r>
              <a:rPr lang="en-US" sz="2800" i="1" dirty="0">
                <a:solidFill>
                  <a:srgbClr val="000000"/>
                </a:solidFill>
                <a:latin typeface="Calibri" panose="020F0502020204030204" pitchFamily="34" charset="0"/>
              </a:rPr>
              <a:t>“While warmer than average, 2020 is markedly cooler in general (closer to average) than the extremely warm preceding years. Sea ice extent in the winter 2019/2020 was normal to slightly above normal…” </a:t>
            </a:r>
            <a:r>
              <a:rPr lang="en-US" sz="2800" dirty="0">
                <a:solidFill>
                  <a:srgbClr val="000000"/>
                </a:solidFill>
                <a:latin typeface="Calibri" panose="020F0502020204030204" pitchFamily="34" charset="0"/>
              </a:rPr>
              <a:t>p. 2, BS GPT minutes. </a:t>
            </a:r>
            <a:endParaRPr lang="en-US" sz="2800" dirty="0"/>
          </a:p>
        </p:txBody>
      </p:sp>
    </p:spTree>
    <p:extLst>
      <p:ext uri="{BB962C8B-B14F-4D97-AF65-F5344CB8AC3E}">
        <p14:creationId xmlns:p14="http://schemas.microsoft.com/office/powerpoint/2010/main" val="4150243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2019 EBS BTS survey report: Surface (SST, top) and Bottom temperature, 1982-2019.  </a:t>
            </a:r>
            <a:endParaRPr lang="en-US" b="1" dirty="0">
              <a:latin typeface="+mn-lt"/>
            </a:endParaRPr>
          </a:p>
        </p:txBody>
      </p:sp>
      <p:pic>
        <p:nvPicPr>
          <p:cNvPr id="4" name="Content Placeholder 3"/>
          <p:cNvPicPr>
            <a:picLocks noGrp="1" noChangeAspect="1"/>
          </p:cNvPicPr>
          <p:nvPr>
            <p:ph idx="1"/>
          </p:nvPr>
        </p:nvPicPr>
        <p:blipFill>
          <a:blip r:embed="rId2"/>
          <a:stretch>
            <a:fillRect/>
          </a:stretch>
        </p:blipFill>
        <p:spPr>
          <a:xfrm>
            <a:off x="2040544" y="2268090"/>
            <a:ext cx="8110912" cy="3466407"/>
          </a:xfrm>
          <a:prstGeom prst="rect">
            <a:avLst/>
          </a:prstGeom>
        </p:spPr>
      </p:pic>
    </p:spTree>
    <p:extLst>
      <p:ext uri="{BB962C8B-B14F-4D97-AF65-F5344CB8AC3E}">
        <p14:creationId xmlns:p14="http://schemas.microsoft.com/office/powerpoint/2010/main" val="1863638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9655" y="0"/>
            <a:ext cx="8861169" cy="6858000"/>
          </a:xfrm>
          <a:prstGeom prst="rect">
            <a:avLst/>
          </a:prstGeom>
        </p:spPr>
      </p:pic>
    </p:spTree>
    <p:extLst>
      <p:ext uri="{BB962C8B-B14F-4D97-AF65-F5344CB8AC3E}">
        <p14:creationId xmlns:p14="http://schemas.microsoft.com/office/powerpoint/2010/main" val="2818564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4119" y="0"/>
            <a:ext cx="8886626" cy="6858000"/>
          </a:xfrm>
          <a:prstGeom prst="rect">
            <a:avLst/>
          </a:prstGeom>
        </p:spPr>
      </p:pic>
    </p:spTree>
    <p:extLst>
      <p:ext uri="{BB962C8B-B14F-4D97-AF65-F5344CB8AC3E}">
        <p14:creationId xmlns:p14="http://schemas.microsoft.com/office/powerpoint/2010/main" val="94878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0050" y="0"/>
            <a:ext cx="8901448" cy="6391152"/>
          </a:xfrm>
          <a:prstGeom prst="rect">
            <a:avLst/>
          </a:prstGeom>
        </p:spPr>
      </p:pic>
    </p:spTree>
    <p:extLst>
      <p:ext uri="{BB962C8B-B14F-4D97-AF65-F5344CB8AC3E}">
        <p14:creationId xmlns:p14="http://schemas.microsoft.com/office/powerpoint/2010/main" val="1016287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2256" y="0"/>
            <a:ext cx="8901448" cy="6858000"/>
          </a:xfrm>
          <a:prstGeom prst="rect">
            <a:avLst/>
          </a:prstGeom>
        </p:spPr>
      </p:pic>
    </p:spTree>
    <p:extLst>
      <p:ext uri="{BB962C8B-B14F-4D97-AF65-F5344CB8AC3E}">
        <p14:creationId xmlns:p14="http://schemas.microsoft.com/office/powerpoint/2010/main" val="2193568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8186" y="0"/>
            <a:ext cx="8901448" cy="6858000"/>
          </a:xfrm>
          <a:prstGeom prst="rect">
            <a:avLst/>
          </a:prstGeom>
        </p:spPr>
      </p:pic>
    </p:spTree>
    <p:extLst>
      <p:ext uri="{BB962C8B-B14F-4D97-AF65-F5344CB8AC3E}">
        <p14:creationId xmlns:p14="http://schemas.microsoft.com/office/powerpoint/2010/main" val="252315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6322" y="0"/>
            <a:ext cx="8901448" cy="6858000"/>
          </a:xfrm>
          <a:prstGeom prst="rect">
            <a:avLst/>
          </a:prstGeom>
        </p:spPr>
      </p:pic>
    </p:spTree>
    <p:extLst>
      <p:ext uri="{BB962C8B-B14F-4D97-AF65-F5344CB8AC3E}">
        <p14:creationId xmlns:p14="http://schemas.microsoft.com/office/powerpoint/2010/main" val="4109344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6321" y="0"/>
            <a:ext cx="8901448" cy="6858000"/>
          </a:xfrm>
          <a:prstGeom prst="rect">
            <a:avLst/>
          </a:prstGeom>
        </p:spPr>
      </p:pic>
    </p:spTree>
    <p:extLst>
      <p:ext uri="{BB962C8B-B14F-4D97-AF65-F5344CB8AC3E}">
        <p14:creationId xmlns:p14="http://schemas.microsoft.com/office/powerpoint/2010/main" val="73058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Pacific Cod Fisheries of the Bering Sea: Ten federal sectors with four gear types (+ statewater GHL fishery)</a:t>
            </a:r>
            <a:endParaRPr lang="en-US" sz="3600" b="1" dirty="0">
              <a:latin typeface="+mn-lt"/>
            </a:endParaRPr>
          </a:p>
        </p:txBody>
      </p:sp>
      <p:sp>
        <p:nvSpPr>
          <p:cNvPr id="3" name="Content Placeholder 2"/>
          <p:cNvSpPr>
            <a:spLocks noGrp="1"/>
          </p:cNvSpPr>
          <p:nvPr>
            <p:ph idx="1"/>
          </p:nvPr>
        </p:nvSpPr>
        <p:spPr/>
        <p:txBody>
          <a:bodyPr>
            <a:normAutofit fontScale="62500" lnSpcReduction="20000"/>
          </a:bodyPr>
          <a:lstStyle/>
          <a:p>
            <a:r>
              <a:rPr lang="en-US" b="1" dirty="0" smtClean="0"/>
              <a:t>Catcher-processor hook-and-line (CP H&amp;L): </a:t>
            </a:r>
            <a:r>
              <a:rPr lang="en-US" dirty="0" smtClean="0"/>
              <a:t>Freezer-longliners: highest dependency on BS p-cod. </a:t>
            </a:r>
            <a:endParaRPr lang="en-US" b="1" dirty="0" smtClean="0"/>
          </a:p>
          <a:p>
            <a:r>
              <a:rPr lang="en-US" b="1" dirty="0" smtClean="0"/>
              <a:t>Pot</a:t>
            </a:r>
            <a:r>
              <a:rPr lang="en-US" dirty="0" smtClean="0"/>
              <a:t> </a:t>
            </a:r>
            <a:r>
              <a:rPr lang="en-US" b="1" dirty="0" smtClean="0"/>
              <a:t>Catcher-processors (CP pot): </a:t>
            </a:r>
            <a:r>
              <a:rPr lang="en-US" dirty="0" smtClean="0"/>
              <a:t>CP pot vessels that fish for crab and p-cod.</a:t>
            </a:r>
            <a:r>
              <a:rPr lang="en-US" b="1" dirty="0" smtClean="0"/>
              <a:t>	</a:t>
            </a:r>
          </a:p>
          <a:p>
            <a:r>
              <a:rPr lang="en-US" b="1" dirty="0" smtClean="0"/>
              <a:t>Amendment 80 Catcher-processors (A.80): </a:t>
            </a:r>
            <a:r>
              <a:rPr lang="en-US" dirty="0" smtClean="0"/>
              <a:t>CP trawl vessels</a:t>
            </a:r>
            <a:r>
              <a:rPr lang="en-US" b="1" dirty="0" smtClean="0"/>
              <a:t> </a:t>
            </a:r>
            <a:r>
              <a:rPr lang="en-US" dirty="0" smtClean="0"/>
              <a:t>(non-pollock); p-cod taken incidentally in multiple flatfish fisheries; only sector with a hard p-cod cap; uses cod excluders</a:t>
            </a:r>
            <a:endParaRPr lang="en-US" b="1" dirty="0" smtClean="0"/>
          </a:p>
          <a:p>
            <a:r>
              <a:rPr lang="en-US" b="1" dirty="0" smtClean="0"/>
              <a:t>Catcher vessel fixed gear &lt;60’ (CV &lt;60’): </a:t>
            </a:r>
            <a:r>
              <a:rPr lang="en-US" dirty="0" smtClean="0"/>
              <a:t>Wide-body vessels less than 60’ </a:t>
            </a:r>
            <a:r>
              <a:rPr lang="en-US" dirty="0" smtClean="0"/>
              <a:t>that m</a:t>
            </a:r>
            <a:r>
              <a:rPr lang="en-US" dirty="0" smtClean="0"/>
              <a:t>ostly pot gear</a:t>
            </a:r>
            <a:r>
              <a:rPr lang="en-US" b="1" dirty="0" smtClean="0"/>
              <a:t>	</a:t>
            </a:r>
          </a:p>
          <a:p>
            <a:r>
              <a:rPr lang="en-US" b="1" dirty="0" smtClean="0"/>
              <a:t>Pot Catcher vessels &gt;60’: </a:t>
            </a:r>
            <a:r>
              <a:rPr lang="en-US" dirty="0" smtClean="0"/>
              <a:t>CV pot vessels over 60’ that fish for crab and p-cod</a:t>
            </a:r>
            <a:r>
              <a:rPr lang="en-US" b="1" dirty="0" smtClean="0"/>
              <a:t>		</a:t>
            </a:r>
          </a:p>
          <a:p>
            <a:r>
              <a:rPr lang="en-US" b="1" dirty="0" smtClean="0"/>
              <a:t>Catcher vessel trawl (CV trawl): </a:t>
            </a:r>
            <a:r>
              <a:rPr lang="en-US" dirty="0" smtClean="0"/>
              <a:t>Trawl vessels that fish for pollock and/or p-cod;. Short directed p-cod fishery in early A season; then incidental catch in other fisheries (pollock, YFS)</a:t>
            </a:r>
            <a:endParaRPr lang="en-US" b="1" dirty="0" smtClean="0"/>
          </a:p>
          <a:p>
            <a:r>
              <a:rPr lang="en-US" b="1" dirty="0" smtClean="0"/>
              <a:t>AFA Catcher-processor trawl (AFA CP trawl): </a:t>
            </a:r>
            <a:r>
              <a:rPr lang="en-US" dirty="0" smtClean="0"/>
              <a:t>Large pollock CPs; mostly incidental harvest of p-cod</a:t>
            </a:r>
            <a:endParaRPr lang="en-US" b="1" dirty="0" smtClean="0"/>
          </a:p>
          <a:p>
            <a:r>
              <a:rPr lang="en-US" b="1" dirty="0" smtClean="0"/>
              <a:t>Catcher vessel hook-and-line &gt;60’ (CV H&amp;L &gt;60’): </a:t>
            </a:r>
            <a:r>
              <a:rPr lang="en-US" dirty="0" smtClean="0"/>
              <a:t>Small sector with little effort or dependency</a:t>
            </a:r>
            <a:r>
              <a:rPr lang="en-US" b="1" dirty="0" smtClean="0"/>
              <a:t>	</a:t>
            </a:r>
          </a:p>
          <a:p>
            <a:r>
              <a:rPr lang="en-US" b="1" dirty="0" smtClean="0"/>
              <a:t>Jig</a:t>
            </a:r>
            <a:r>
              <a:rPr lang="en-US" dirty="0" smtClean="0"/>
              <a:t> </a:t>
            </a:r>
            <a:r>
              <a:rPr lang="en-US" b="1" dirty="0" smtClean="0"/>
              <a:t>gear:  </a:t>
            </a:r>
            <a:r>
              <a:rPr lang="en-US" dirty="0" smtClean="0"/>
              <a:t>Small vessel access opportunity; uncaught allocation rolls to CV fixed gear &lt;60’ inseason</a:t>
            </a:r>
            <a:endParaRPr lang="en-US" b="1" dirty="0" smtClean="0"/>
          </a:p>
          <a:p>
            <a:r>
              <a:rPr lang="en-US" b="1" dirty="0" smtClean="0"/>
              <a:t>Community Development Quota (CDQ): </a:t>
            </a:r>
            <a:r>
              <a:rPr lang="en-US" dirty="0" smtClean="0"/>
              <a:t>Western Alaska Native communities own 10.7% of BS p-cod; harvested in multiple sectors and gear types in both directed and incidental fisheries</a:t>
            </a:r>
            <a:endParaRPr lang="en-US" b="1" dirty="0" smtClean="0"/>
          </a:p>
          <a:p>
            <a:r>
              <a:rPr lang="en-US" b="1" dirty="0" smtClean="0"/>
              <a:t>Statewater: </a:t>
            </a:r>
            <a:r>
              <a:rPr lang="en-US" dirty="0" smtClean="0"/>
              <a:t>Guideline Harvest Level </a:t>
            </a:r>
            <a:r>
              <a:rPr lang="en-US" b="1" dirty="0"/>
              <a:t>=</a:t>
            </a:r>
            <a:r>
              <a:rPr lang="en-US" b="1" dirty="0" smtClean="0"/>
              <a:t> </a:t>
            </a:r>
            <a:r>
              <a:rPr lang="en-US" dirty="0" smtClean="0"/>
              <a:t>10% of BS ABC; harvested by pot gear &lt;60 in open access derby fishery with no limit on permits. </a:t>
            </a:r>
            <a:r>
              <a:rPr lang="en-US" b="1" dirty="0" smtClean="0"/>
              <a:t>		</a:t>
            </a:r>
            <a:endParaRPr lang="en-US" dirty="0" smtClean="0"/>
          </a:p>
          <a:p>
            <a:endParaRPr lang="en-US" b="1" dirty="0"/>
          </a:p>
        </p:txBody>
      </p:sp>
    </p:spTree>
    <p:extLst>
      <p:ext uri="{BB962C8B-B14F-4D97-AF65-F5344CB8AC3E}">
        <p14:creationId xmlns:p14="http://schemas.microsoft.com/office/powerpoint/2010/main" val="3672888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2253" y="0"/>
            <a:ext cx="8901448" cy="6858000"/>
          </a:xfrm>
          <a:prstGeom prst="rect">
            <a:avLst/>
          </a:prstGeom>
        </p:spPr>
      </p:pic>
    </p:spTree>
    <p:extLst>
      <p:ext uri="{BB962C8B-B14F-4D97-AF65-F5344CB8AC3E}">
        <p14:creationId xmlns:p14="http://schemas.microsoft.com/office/powerpoint/2010/main" val="1677933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2253" y="0"/>
            <a:ext cx="8901448" cy="6858000"/>
          </a:xfrm>
          <a:prstGeom prst="rect">
            <a:avLst/>
          </a:prstGeom>
        </p:spPr>
      </p:pic>
    </p:spTree>
    <p:extLst>
      <p:ext uri="{BB962C8B-B14F-4D97-AF65-F5344CB8AC3E}">
        <p14:creationId xmlns:p14="http://schemas.microsoft.com/office/powerpoint/2010/main" val="4127113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4120" y="0"/>
            <a:ext cx="8901448" cy="6858000"/>
          </a:xfrm>
          <a:prstGeom prst="rect">
            <a:avLst/>
          </a:prstGeom>
        </p:spPr>
      </p:pic>
    </p:spTree>
    <p:extLst>
      <p:ext uri="{BB962C8B-B14F-4D97-AF65-F5344CB8AC3E}">
        <p14:creationId xmlns:p14="http://schemas.microsoft.com/office/powerpoint/2010/main" val="101147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6322" y="0"/>
            <a:ext cx="8901448" cy="6858000"/>
          </a:xfrm>
          <a:prstGeom prst="rect">
            <a:avLst/>
          </a:prstGeom>
        </p:spPr>
      </p:pic>
    </p:spTree>
    <p:extLst>
      <p:ext uri="{BB962C8B-B14F-4D97-AF65-F5344CB8AC3E}">
        <p14:creationId xmlns:p14="http://schemas.microsoft.com/office/powerpoint/2010/main" val="1426012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latin typeface="+mn-lt"/>
              </a:rPr>
              <a:t>CP H&amp;L p-cod fishery footprint in 2019 and 2020 (SeaState): </a:t>
            </a:r>
            <a:endParaRPr lang="en-US" sz="3200" b="1" dirty="0">
              <a:latin typeface="+mn-lt"/>
            </a:endParaRPr>
          </a:p>
        </p:txBody>
      </p:sp>
      <p:pic>
        <p:nvPicPr>
          <p:cNvPr id="5" name="Content Placeholder 4"/>
          <p:cNvPicPr>
            <a:picLocks noGrp="1" noChangeAspect="1"/>
          </p:cNvPicPr>
          <p:nvPr>
            <p:ph idx="1"/>
          </p:nvPr>
        </p:nvPicPr>
        <p:blipFill>
          <a:blip r:embed="rId2"/>
          <a:stretch>
            <a:fillRect/>
          </a:stretch>
        </p:blipFill>
        <p:spPr>
          <a:xfrm>
            <a:off x="3003041" y="1825625"/>
            <a:ext cx="6185918" cy="4351338"/>
          </a:xfrm>
          <a:prstGeom prst="rect">
            <a:avLst/>
          </a:prstGeom>
        </p:spPr>
      </p:pic>
    </p:spTree>
    <p:extLst>
      <p:ext uri="{BB962C8B-B14F-4D97-AF65-F5344CB8AC3E}">
        <p14:creationId xmlns:p14="http://schemas.microsoft.com/office/powerpoint/2010/main" val="352270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mn-lt"/>
              </a:rPr>
              <a:t>SeaState: </a:t>
            </a:r>
            <a:r>
              <a:rPr lang="en-US" sz="2400" b="1" dirty="0" smtClean="0">
                <a:latin typeface="+mn-lt"/>
              </a:rPr>
              <a:t>CP H&amp;L</a:t>
            </a:r>
            <a:r>
              <a:rPr lang="en-US" sz="2400" b="1" dirty="0" smtClean="0">
                <a:latin typeface="+mn-lt"/>
              </a:rPr>
              <a:t> </a:t>
            </a:r>
            <a:r>
              <a:rPr lang="en-US" sz="2400" b="1" dirty="0" smtClean="0">
                <a:latin typeface="+mn-lt"/>
              </a:rPr>
              <a:t>footprint </a:t>
            </a:r>
            <a:r>
              <a:rPr lang="en-US" sz="2400" b="1" dirty="0">
                <a:latin typeface="+mn-lt"/>
              </a:rPr>
              <a:t>2019 and 2020: </a:t>
            </a:r>
            <a:r>
              <a:rPr lang="en-US" sz="2400" dirty="0">
                <a:latin typeface="+mn-lt"/>
              </a:rPr>
              <a:t>The CP H&amp;L p-cod fishery is the most spatially dispersed p-cod fishery in the Bering Sea. There is less effort in 2020 </a:t>
            </a:r>
            <a:r>
              <a:rPr lang="en-US" sz="2400" dirty="0" smtClean="0">
                <a:latin typeface="+mn-lt"/>
              </a:rPr>
              <a:t>above </a:t>
            </a:r>
            <a:r>
              <a:rPr lang="en-US" sz="2400" dirty="0">
                <a:latin typeface="+mn-lt"/>
              </a:rPr>
              <a:t>St. Lawrence </a:t>
            </a:r>
            <a:r>
              <a:rPr lang="en-US" sz="2400" dirty="0" smtClean="0">
                <a:latin typeface="+mn-lt"/>
              </a:rPr>
              <a:t>Island than in 2019</a:t>
            </a:r>
            <a:r>
              <a:rPr lang="en-US" sz="2400" dirty="0" smtClean="0">
                <a:latin typeface="+mn-lt"/>
              </a:rPr>
              <a:t>. 2020 SST was cooler in 2020 than in 2019. </a:t>
            </a:r>
            <a:endParaRPr lang="en-US" sz="2400" dirty="0">
              <a:latin typeface="+mn-lt"/>
            </a:endParaRPr>
          </a:p>
        </p:txBody>
      </p:sp>
      <p:pic>
        <p:nvPicPr>
          <p:cNvPr id="4" name="Content Placeholder 3"/>
          <p:cNvPicPr>
            <a:picLocks noGrp="1" noChangeAspect="1"/>
          </p:cNvPicPr>
          <p:nvPr>
            <p:ph idx="1"/>
          </p:nvPr>
        </p:nvPicPr>
        <p:blipFill>
          <a:blip r:embed="rId2"/>
          <a:stretch>
            <a:fillRect/>
          </a:stretch>
        </p:blipFill>
        <p:spPr>
          <a:xfrm>
            <a:off x="2844800" y="1690688"/>
            <a:ext cx="6966857" cy="4869769"/>
          </a:xfrm>
          <a:prstGeom prst="rect">
            <a:avLst/>
          </a:prstGeom>
        </p:spPr>
      </p:pic>
    </p:spTree>
    <p:extLst>
      <p:ext uri="{BB962C8B-B14F-4D97-AF65-F5344CB8AC3E}">
        <p14:creationId xmlns:p14="http://schemas.microsoft.com/office/powerpoint/2010/main" val="1348454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mn-lt"/>
              </a:rPr>
              <a:t>A major </a:t>
            </a:r>
            <a:r>
              <a:rPr lang="en-US" sz="3200" b="1" dirty="0" smtClean="0">
                <a:latin typeface="+mn-lt"/>
              </a:rPr>
              <a:t>cause </a:t>
            </a:r>
            <a:r>
              <a:rPr lang="en-US" sz="3200" b="1" dirty="0" smtClean="0">
                <a:latin typeface="+mn-lt"/>
              </a:rPr>
              <a:t>of uncertainty in BSAI federal p-cod fisheries is the increasing reallocation to the </a:t>
            </a:r>
            <a:r>
              <a:rPr lang="en-US" sz="3200" b="1" dirty="0" smtClean="0">
                <a:latin typeface="+mn-lt"/>
              </a:rPr>
              <a:t>Statewaters Dutch Harbor Subdistrict GHL</a:t>
            </a:r>
            <a:r>
              <a:rPr lang="en-US" sz="3200" b="1" dirty="0">
                <a:latin typeface="+mn-lt"/>
              </a:rPr>
              <a:t> </a:t>
            </a:r>
            <a:r>
              <a:rPr lang="en-US" sz="3200" b="1" dirty="0" smtClean="0">
                <a:latin typeface="+mn-lt"/>
              </a:rPr>
              <a:t>p-cod fishery.</a:t>
            </a:r>
            <a:endParaRPr lang="en-US" sz="3200" b="1" dirty="0">
              <a:latin typeface="+mn-lt"/>
            </a:endParaRPr>
          </a:p>
        </p:txBody>
      </p:sp>
      <p:sp>
        <p:nvSpPr>
          <p:cNvPr id="3" name="Content Placeholder 2"/>
          <p:cNvSpPr>
            <a:spLocks noGrp="1"/>
          </p:cNvSpPr>
          <p:nvPr>
            <p:ph idx="1"/>
          </p:nvPr>
        </p:nvSpPr>
        <p:spPr/>
        <p:txBody>
          <a:bodyPr>
            <a:normAutofit fontScale="92500" lnSpcReduction="20000"/>
          </a:bodyPr>
          <a:lstStyle/>
          <a:p>
            <a:r>
              <a:rPr lang="en-US" b="1" dirty="0" smtClean="0"/>
              <a:t>EBS p-cod ABC: </a:t>
            </a:r>
            <a:r>
              <a:rPr lang="en-US" dirty="0" smtClean="0"/>
              <a:t>Declining ABC affects all sectors proportionately – except &lt;60 sector due to large increases in DHS GHL (&lt;58’ pot only).</a:t>
            </a:r>
          </a:p>
          <a:p>
            <a:r>
              <a:rPr lang="en-US" b="1" dirty="0" smtClean="0"/>
              <a:t>2006-2013</a:t>
            </a:r>
            <a:r>
              <a:rPr lang="en-US" dirty="0"/>
              <a:t>: Total </a:t>
            </a:r>
            <a:r>
              <a:rPr lang="en-US" dirty="0" smtClean="0"/>
              <a:t>catch </a:t>
            </a:r>
            <a:r>
              <a:rPr lang="en-US" dirty="0"/>
              <a:t>inside 3 miles in the BS = </a:t>
            </a:r>
            <a:r>
              <a:rPr lang="en-US" b="1" dirty="0"/>
              <a:t>0.67%</a:t>
            </a:r>
            <a:r>
              <a:rPr lang="en-US" dirty="0"/>
              <a:t> of BSAI </a:t>
            </a:r>
            <a:r>
              <a:rPr lang="en-US" dirty="0" smtClean="0"/>
              <a:t>ABC</a:t>
            </a:r>
          </a:p>
          <a:p>
            <a:r>
              <a:rPr lang="en-US" b="1" dirty="0" smtClean="0"/>
              <a:t>2013: </a:t>
            </a:r>
            <a:r>
              <a:rPr lang="en-US" dirty="0" smtClean="0"/>
              <a:t>BOF establishes DHS GHL at </a:t>
            </a:r>
            <a:r>
              <a:rPr lang="en-US" b="1" dirty="0" smtClean="0"/>
              <a:t>3% </a:t>
            </a:r>
            <a:r>
              <a:rPr lang="en-US" dirty="0" smtClean="0"/>
              <a:t>of BSAI ABC for &lt;58 CV pot only</a:t>
            </a:r>
            <a:r>
              <a:rPr lang="en-US" dirty="0" smtClean="0"/>
              <a:t>.</a:t>
            </a:r>
          </a:p>
          <a:p>
            <a:r>
              <a:rPr lang="en-US" dirty="0" smtClean="0"/>
              <a:t>GHL fishery is concentrated in Unimak Pass during spawning aggregation.</a:t>
            </a:r>
          </a:p>
          <a:p>
            <a:r>
              <a:rPr lang="en-US" b="1" dirty="0" smtClean="0"/>
              <a:t>GHL fishery has unlimited participation (no limited entry); no observers; and no port sampling provisions. Fishery is a concentrated derby fishery. </a:t>
            </a:r>
            <a:endParaRPr lang="en-US" b="1" dirty="0" smtClean="0"/>
          </a:p>
          <a:p>
            <a:r>
              <a:rPr lang="en-US" b="1" dirty="0"/>
              <a:t>2016: </a:t>
            </a:r>
            <a:r>
              <a:rPr lang="en-US" dirty="0"/>
              <a:t>GHL increased by BOF to </a:t>
            </a:r>
            <a:r>
              <a:rPr lang="en-US" b="1" dirty="0"/>
              <a:t>6.4% </a:t>
            </a:r>
            <a:r>
              <a:rPr lang="en-US" dirty="0"/>
              <a:t>of EBS p-cod </a:t>
            </a:r>
            <a:r>
              <a:rPr lang="en-US" dirty="0" smtClean="0"/>
              <a:t>ABC</a:t>
            </a:r>
          </a:p>
          <a:p>
            <a:r>
              <a:rPr lang="en-US" b="1" dirty="0" smtClean="0"/>
              <a:t>2018: </a:t>
            </a:r>
            <a:r>
              <a:rPr lang="en-US" dirty="0" smtClean="0"/>
              <a:t>GHL increased by BOF to </a:t>
            </a:r>
            <a:r>
              <a:rPr lang="en-US" b="1" dirty="0" smtClean="0"/>
              <a:t>8% </a:t>
            </a:r>
            <a:r>
              <a:rPr lang="en-US" dirty="0" smtClean="0"/>
              <a:t>(for 2019) with stairstep to </a:t>
            </a:r>
            <a:r>
              <a:rPr lang="en-US" b="1" dirty="0" smtClean="0"/>
              <a:t>15</a:t>
            </a:r>
            <a:r>
              <a:rPr lang="en-US" b="1" dirty="0" smtClean="0"/>
              <a:t>%</a:t>
            </a:r>
          </a:p>
          <a:p>
            <a:r>
              <a:rPr lang="en-US" b="1" dirty="0" smtClean="0"/>
              <a:t>2019: </a:t>
            </a:r>
            <a:r>
              <a:rPr lang="en-US" dirty="0" smtClean="0"/>
              <a:t>GHL increased to </a:t>
            </a:r>
            <a:r>
              <a:rPr lang="en-US" b="1" dirty="0" smtClean="0"/>
              <a:t>9%</a:t>
            </a:r>
          </a:p>
          <a:p>
            <a:r>
              <a:rPr lang="en-US" b="1" dirty="0" smtClean="0"/>
              <a:t>2020: </a:t>
            </a:r>
            <a:r>
              <a:rPr lang="en-US" dirty="0" smtClean="0"/>
              <a:t>GHL increased to </a:t>
            </a:r>
            <a:r>
              <a:rPr lang="en-US" b="1" dirty="0" smtClean="0"/>
              <a:t>10%</a:t>
            </a:r>
            <a:endParaRPr lang="en-US" b="1" dirty="0" smtClean="0"/>
          </a:p>
          <a:p>
            <a:pPr lvl="1"/>
            <a:endParaRPr lang="en-US" b="1" dirty="0" smtClean="0"/>
          </a:p>
        </p:txBody>
      </p:sp>
    </p:spTree>
    <p:extLst>
      <p:ext uri="{BB962C8B-B14F-4D97-AF65-F5344CB8AC3E}">
        <p14:creationId xmlns:p14="http://schemas.microsoft.com/office/powerpoint/2010/main" val="273465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latin typeface="+mn-lt"/>
              </a:rPr>
              <a:t>BSAI p-cod: </a:t>
            </a:r>
            <a:r>
              <a:rPr lang="en-US" sz="2400" b="1" dirty="0" smtClean="0">
                <a:latin typeface="+mn-lt"/>
              </a:rPr>
              <a:t>Dependency by </a:t>
            </a:r>
            <a:r>
              <a:rPr lang="en-US" sz="2400" b="1" dirty="0" smtClean="0">
                <a:latin typeface="+mn-lt"/>
              </a:rPr>
              <a:t>federal sector</a:t>
            </a:r>
            <a:r>
              <a:rPr lang="en-US" sz="2400" b="1" dirty="0" smtClean="0">
                <a:latin typeface="+mn-lt"/>
              </a:rPr>
              <a:t>: Average proportion of sector’s total gross revenues from BSAI P-cod (2005 -2017). </a:t>
            </a:r>
            <a:r>
              <a:rPr lang="en-US" sz="2400" dirty="0" smtClean="0">
                <a:latin typeface="+mn-lt"/>
              </a:rPr>
              <a:t>However </a:t>
            </a:r>
            <a:r>
              <a:rPr lang="en-US" sz="2400" dirty="0" smtClean="0">
                <a:latin typeface="+mn-lt"/>
              </a:rPr>
              <a:t>p-cod </a:t>
            </a:r>
            <a:r>
              <a:rPr lang="en-US" sz="2400" dirty="0" smtClean="0">
                <a:latin typeface="+mn-lt"/>
              </a:rPr>
              <a:t>is an important part of each sector and there can be higher dependency for p-cod for specific vessels within a  </a:t>
            </a:r>
            <a:r>
              <a:rPr lang="en-US" sz="2400" dirty="0" smtClean="0">
                <a:latin typeface="+mn-lt"/>
              </a:rPr>
              <a:t>sector</a:t>
            </a:r>
            <a:r>
              <a:rPr lang="en-US" sz="2400" dirty="0">
                <a:latin typeface="+mn-lt"/>
              </a:rPr>
              <a:t> </a:t>
            </a:r>
            <a:r>
              <a:rPr lang="en-US" sz="2400" dirty="0" smtClean="0">
                <a:latin typeface="+mn-lt"/>
              </a:rPr>
              <a:t>(from the A.85 program review, NPFMC June 2019)</a:t>
            </a:r>
            <a:endParaRPr lang="en-US" sz="2400" dirty="0">
              <a:latin typeface="+mn-l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Sector				Dependency		Number of Licenses</a:t>
            </a:r>
          </a:p>
          <a:p>
            <a:r>
              <a:rPr lang="en-US" b="1" dirty="0" smtClean="0"/>
              <a:t>CP </a:t>
            </a:r>
            <a:r>
              <a:rPr lang="en-US" b="1" dirty="0" smtClean="0"/>
              <a:t>H&amp;L: </a:t>
            </a:r>
            <a:r>
              <a:rPr lang="en-US" dirty="0" smtClean="0"/>
              <a:t>				</a:t>
            </a:r>
            <a:r>
              <a:rPr lang="en-US" b="1" dirty="0" smtClean="0"/>
              <a:t>67</a:t>
            </a:r>
            <a:r>
              <a:rPr lang="en-US" b="1" dirty="0" smtClean="0"/>
              <a:t>%			36</a:t>
            </a:r>
            <a:endParaRPr lang="en-US" b="1" dirty="0" smtClean="0"/>
          </a:p>
          <a:p>
            <a:r>
              <a:rPr lang="en-US" b="1" dirty="0" smtClean="0"/>
              <a:t>Pot</a:t>
            </a:r>
            <a:r>
              <a:rPr lang="en-US" dirty="0"/>
              <a:t> </a:t>
            </a:r>
            <a:r>
              <a:rPr lang="en-US" b="1" dirty="0" smtClean="0"/>
              <a:t>CP: 				41</a:t>
            </a:r>
            <a:r>
              <a:rPr lang="en-US" b="1" dirty="0" smtClean="0"/>
              <a:t>%			8</a:t>
            </a:r>
            <a:endParaRPr lang="en-US" b="1" dirty="0" smtClean="0"/>
          </a:p>
          <a:p>
            <a:r>
              <a:rPr lang="en-US" b="1" dirty="0" smtClean="0"/>
              <a:t>A. 80: 				21</a:t>
            </a:r>
            <a:r>
              <a:rPr lang="en-US" b="1" dirty="0" smtClean="0"/>
              <a:t>%			26</a:t>
            </a:r>
            <a:endParaRPr lang="en-US" b="1" dirty="0" smtClean="0"/>
          </a:p>
          <a:p>
            <a:r>
              <a:rPr lang="en-US" b="1" dirty="0" smtClean="0"/>
              <a:t>CV fixed gear &lt;60		</a:t>
            </a:r>
            <a:r>
              <a:rPr lang="en-US" b="1" dirty="0" smtClean="0"/>
              <a:t>	16%			129</a:t>
            </a:r>
            <a:endParaRPr lang="en-US" b="1" dirty="0" smtClean="0"/>
          </a:p>
          <a:p>
            <a:r>
              <a:rPr lang="en-US" b="1" dirty="0" smtClean="0"/>
              <a:t>Pot CV &gt;60				12</a:t>
            </a:r>
            <a:r>
              <a:rPr lang="en-US" b="1" dirty="0" smtClean="0"/>
              <a:t>%			49</a:t>
            </a:r>
            <a:endParaRPr lang="en-US" b="1" dirty="0" smtClean="0"/>
          </a:p>
          <a:p>
            <a:r>
              <a:rPr lang="en-US" b="1" dirty="0" smtClean="0"/>
              <a:t>CV trawl 				8</a:t>
            </a:r>
            <a:r>
              <a:rPr lang="en-US" b="1" dirty="0" smtClean="0"/>
              <a:t>%			114</a:t>
            </a:r>
            <a:endParaRPr lang="en-US" b="1" dirty="0" smtClean="0"/>
          </a:p>
          <a:p>
            <a:r>
              <a:rPr lang="en-US" b="1" dirty="0" smtClean="0"/>
              <a:t>Jig 					2</a:t>
            </a:r>
            <a:r>
              <a:rPr lang="en-US" b="1" dirty="0" smtClean="0"/>
              <a:t>%			(not limited)</a:t>
            </a:r>
            <a:endParaRPr lang="en-US" b="1" dirty="0" smtClean="0"/>
          </a:p>
          <a:p>
            <a:r>
              <a:rPr lang="en-US" b="1" dirty="0" smtClean="0"/>
              <a:t>AFA CP				1</a:t>
            </a:r>
            <a:r>
              <a:rPr lang="en-US" b="1" dirty="0" smtClean="0"/>
              <a:t>%			27</a:t>
            </a:r>
            <a:endParaRPr lang="en-US" b="1" dirty="0" smtClean="0"/>
          </a:p>
          <a:p>
            <a:r>
              <a:rPr lang="en-US" b="1" dirty="0" smtClean="0"/>
              <a:t>CV H&amp;L &gt;60			</a:t>
            </a:r>
            <a:r>
              <a:rPr lang="en-US" b="1" dirty="0" smtClean="0"/>
              <a:t>	0%			8</a:t>
            </a:r>
            <a:endParaRPr lang="en-US" dirty="0" smtClean="0"/>
          </a:p>
        </p:txBody>
      </p:sp>
    </p:spTree>
    <p:extLst>
      <p:ext uri="{BB962C8B-B14F-4D97-AF65-F5344CB8AC3E}">
        <p14:creationId xmlns:p14="http://schemas.microsoft.com/office/powerpoint/2010/main" val="661948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CP H&amp;L: Freezer Longliners</a:t>
            </a:r>
            <a:endParaRPr lang="en-US" b="1"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36 licenses with 18-22 active vessels</a:t>
            </a:r>
          </a:p>
          <a:p>
            <a:r>
              <a:rPr lang="en-US" dirty="0" smtClean="0"/>
              <a:t>Catcher-processors: High quality longline caught p-cod that is individually bled, processed, and frozen-at-sea (FAS). </a:t>
            </a:r>
          </a:p>
          <a:p>
            <a:r>
              <a:rPr lang="en-US" dirty="0" smtClean="0"/>
              <a:t>Vessels are 100% observed; equipped with flow scales and video cameras.</a:t>
            </a:r>
          </a:p>
          <a:p>
            <a:r>
              <a:rPr lang="en-US" dirty="0" smtClean="0"/>
              <a:t>Vessels use auto-bait systems (predominately Mustad) with squid as bait (with some mix of saury and herring, particularly when squid price is high). </a:t>
            </a:r>
          </a:p>
          <a:p>
            <a:r>
              <a:rPr lang="en-US" dirty="0" smtClean="0"/>
              <a:t>Vessels generally set gear at night (pre-dawn) and then haul during the daylight hours. Fishing occurs in 20 to 60 fathoms. </a:t>
            </a:r>
          </a:p>
          <a:p>
            <a:r>
              <a:rPr lang="en-US" dirty="0" smtClean="0"/>
              <a:t>Fishing grounds span the entire BS shelf break (and some shelf areas) from “cod alley” (near the Alaska Peninsula) to Pribilof Canyon area to Zhemchug Canyon to Pervenets Canyon to the Northern Bering Sea). </a:t>
            </a:r>
            <a:endParaRPr lang="en-US" dirty="0"/>
          </a:p>
        </p:txBody>
      </p:sp>
    </p:spTree>
    <p:extLst>
      <p:ext uri="{BB962C8B-B14F-4D97-AF65-F5344CB8AC3E}">
        <p14:creationId xmlns:p14="http://schemas.microsoft.com/office/powerpoint/2010/main" val="221378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Recruitment in the 2020 BS p-cod fisheries (i.e. no BTS survey in 2020)</a:t>
            </a:r>
            <a:endParaRPr lang="en-US" b="1" dirty="0">
              <a:latin typeface="+mn-lt"/>
            </a:endParaRPr>
          </a:p>
        </p:txBody>
      </p:sp>
      <p:sp>
        <p:nvSpPr>
          <p:cNvPr id="3" name="Content Placeholder 2"/>
          <p:cNvSpPr>
            <a:spLocks noGrp="1"/>
          </p:cNvSpPr>
          <p:nvPr>
            <p:ph idx="1"/>
          </p:nvPr>
        </p:nvSpPr>
        <p:spPr/>
        <p:txBody>
          <a:bodyPr/>
          <a:lstStyle/>
          <a:p>
            <a:pPr marL="0" marR="0" indent="0">
              <a:spcBef>
                <a:spcPts val="0"/>
              </a:spcBef>
              <a:spcAft>
                <a:spcPts val="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T</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he 2014-2017 age classes were below average, the 2013 age class was very large (more than double the long term average, p. 123, Table 2.37 of the SAFE). </a:t>
            </a:r>
          </a:p>
          <a:p>
            <a:pPr marL="0" marR="0" indent="0">
              <a:spcBef>
                <a:spcPts val="0"/>
              </a:spcBef>
              <a:spcAft>
                <a:spcPts val="0"/>
              </a:spcAft>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In the 2019 assessment, the 2018 year class was large in both the EBS and NBS surveys. </a:t>
            </a:r>
          </a:p>
          <a:p>
            <a:pPr marL="0" marR="0" indent="0">
              <a:spcBef>
                <a:spcPts val="0"/>
              </a:spcBef>
              <a:spcAft>
                <a:spcPts val="0"/>
              </a:spcAft>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In the current 2020 SAFE, each model and ensemble has the 2018 age class as well above average.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In the 2020 fisheries, the 2018 year class is also evident in multiple p-cod fisheries.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7228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November 2020 SAFE: </a:t>
            </a:r>
            <a:endParaRPr lang="en-US" sz="3600" b="1" dirty="0">
              <a:latin typeface="+mn-lt"/>
            </a:endParaRPr>
          </a:p>
        </p:txBody>
      </p:sp>
      <p:sp>
        <p:nvSpPr>
          <p:cNvPr id="3" name="Content Placeholder 2"/>
          <p:cNvSpPr>
            <a:spLocks noGrp="1"/>
          </p:cNvSpPr>
          <p:nvPr>
            <p:ph idx="1"/>
          </p:nvPr>
        </p:nvSpPr>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2600" b="1" dirty="0" smtClean="0">
                <a:effectLst/>
                <a:latin typeface="Calibri" panose="020F0502020204030204" pitchFamily="34" charset="0"/>
                <a:ea typeface="Calibri" panose="020F0502020204030204" pitchFamily="34" charset="0"/>
                <a:cs typeface="Times New Roman" panose="02020603050405020304" pitchFamily="18" charset="0"/>
              </a:rPr>
              <a:t>2020 SAFE: </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“The 2019 size composition shows that the 2018 year class may break that string. Figure 2.8b shows the size compositions from the 2010, 2017, and 2019 NBS surveys. </a:t>
            </a:r>
            <a:r>
              <a:rPr lang="en-US" sz="2600" b="1" i="1" dirty="0" smtClean="0">
                <a:effectLst/>
                <a:latin typeface="Calibri" panose="020F0502020204030204" pitchFamily="34" charset="0"/>
                <a:ea typeface="Calibri" panose="020F0502020204030204" pitchFamily="34" charset="0"/>
                <a:cs typeface="Times New Roman" panose="02020603050405020304" pitchFamily="18" charset="0"/>
              </a:rPr>
              <a:t>As in the 2019 EBS survey, the 2019 NBS survey indicates that the 2018 year class may be large</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(p.12)</a:t>
            </a:r>
          </a:p>
          <a:p>
            <a:pPr marL="342900" marR="0" lvl="0" indent="-342900">
              <a:spcBef>
                <a:spcPts val="0"/>
              </a:spcBef>
              <a:spcAft>
                <a:spcPts val="0"/>
              </a:spcAft>
              <a:buFont typeface="Symbol" panose="05050102010706020507" pitchFamily="18" charset="2"/>
              <a:buChar char=""/>
            </a:pPr>
            <a:endParaRPr lang="en-US" sz="2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b="1" dirty="0" smtClean="0">
                <a:effectLst/>
                <a:latin typeface="Calibri" panose="020F0502020204030204" pitchFamily="34" charset="0"/>
                <a:ea typeface="Calibri" panose="020F0502020204030204" pitchFamily="34" charset="0"/>
                <a:cs typeface="Times New Roman" panose="02020603050405020304" pitchFamily="18" charset="0"/>
              </a:rPr>
              <a:t>2020 SAFE: </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“Moreover, numerical abundance took a sharp upturn during 2019 in both the EBS and NBS, due apparently to a strong 2018 year class…….Every model ranked the strength of the 2018 cohort as being between </a:t>
            </a:r>
            <a:r>
              <a:rPr lang="en-US" sz="2600" b="1" i="1" dirty="0" smtClean="0">
                <a:effectLst/>
                <a:latin typeface="Calibri" panose="020F0502020204030204" pitchFamily="34" charset="0"/>
                <a:ea typeface="Calibri" panose="020F0502020204030204" pitchFamily="34" charset="0"/>
                <a:cs typeface="Times New Roman" panose="02020603050405020304" pitchFamily="18" charset="0"/>
              </a:rPr>
              <a:t>39-62% above average</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(p. 34)</a:t>
            </a:r>
          </a:p>
          <a:p>
            <a:pPr marL="0" marR="0" lvl="0" indent="0">
              <a:spcBef>
                <a:spcPts val="0"/>
              </a:spcBef>
              <a:spcAft>
                <a:spcPts val="0"/>
              </a:spcAft>
              <a:buNone/>
            </a:pPr>
            <a:endParaRPr lang="en-US" sz="2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600" b="1" dirty="0" smtClean="0">
                <a:effectLst/>
                <a:latin typeface="Calibri" panose="020F0502020204030204" pitchFamily="34" charset="0"/>
                <a:ea typeface="Calibri" panose="020F0502020204030204" pitchFamily="34" charset="0"/>
                <a:cs typeface="Times New Roman" panose="02020603050405020304" pitchFamily="18" charset="0"/>
              </a:rPr>
              <a:t>2020 SAFE: Abundance: </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“The 2019 EBS estimate was up </a:t>
            </a:r>
            <a:r>
              <a:rPr lang="en-US" sz="2600" b="1" i="1" dirty="0" smtClean="0">
                <a:effectLst/>
                <a:latin typeface="Calibri" panose="020F0502020204030204" pitchFamily="34" charset="0"/>
                <a:ea typeface="Calibri" panose="020F0502020204030204" pitchFamily="34" charset="0"/>
                <a:cs typeface="Times New Roman" panose="02020603050405020304" pitchFamily="18" charset="0"/>
              </a:rPr>
              <a:t>95%</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 from 2018 and up </a:t>
            </a:r>
            <a:r>
              <a:rPr lang="en-US" sz="2600" b="1" i="1" dirty="0" smtClean="0">
                <a:effectLst/>
                <a:latin typeface="Calibri" panose="020F0502020204030204" pitchFamily="34" charset="0"/>
                <a:ea typeface="Calibri" panose="020F0502020204030204" pitchFamily="34" charset="0"/>
                <a:cs typeface="Times New Roman" panose="02020603050405020304" pitchFamily="18" charset="0"/>
              </a:rPr>
              <a:t>46%</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 from 2017, the 2019 NBS estimate was down </a:t>
            </a:r>
            <a:r>
              <a:rPr lang="en-US" sz="2600" b="1" i="1" dirty="0" smtClean="0">
                <a:effectLst/>
                <a:latin typeface="Calibri" panose="020F0502020204030204" pitchFamily="34" charset="0"/>
                <a:ea typeface="Calibri" panose="020F0502020204030204" pitchFamily="34" charset="0"/>
                <a:cs typeface="Times New Roman" panose="02020603050405020304" pitchFamily="18" charset="0"/>
              </a:rPr>
              <a:t>13%</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 from 2018 but up </a:t>
            </a:r>
            <a:r>
              <a:rPr lang="en-US" sz="2600" b="1" i="1" dirty="0" smtClean="0">
                <a:effectLst/>
                <a:latin typeface="Calibri" panose="020F0502020204030204" pitchFamily="34" charset="0"/>
                <a:ea typeface="Calibri" panose="020F0502020204030204" pitchFamily="34" charset="0"/>
                <a:cs typeface="Times New Roman" panose="02020603050405020304" pitchFamily="18" charset="0"/>
              </a:rPr>
              <a:t>58%</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 from 2017, and the 2019 EBS+NBS estimate was up </a:t>
            </a:r>
            <a:r>
              <a:rPr lang="en-US" sz="2600" b="1" i="1" dirty="0" smtClean="0">
                <a:effectLst/>
                <a:latin typeface="Calibri" panose="020F0502020204030204" pitchFamily="34" charset="0"/>
                <a:ea typeface="Calibri" panose="020F0502020204030204" pitchFamily="34" charset="0"/>
                <a:cs typeface="Times New Roman" panose="02020603050405020304" pitchFamily="18" charset="0"/>
              </a:rPr>
              <a:t>44%</a:t>
            </a:r>
            <a:r>
              <a:rPr lang="en-US" sz="2600" i="1" dirty="0" smtClean="0">
                <a:effectLst/>
                <a:latin typeface="Calibri" panose="020F0502020204030204" pitchFamily="34" charset="0"/>
                <a:ea typeface="Calibri" panose="020F0502020204030204" pitchFamily="34" charset="0"/>
                <a:cs typeface="Times New Roman" panose="02020603050405020304" pitchFamily="18" charset="0"/>
              </a:rPr>
              <a:t> from 2018 and up 49% from 2017.”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P. 12.</a:t>
            </a:r>
          </a:p>
          <a:p>
            <a:pPr marL="342900" marR="0" lvl="0" indent="-342900">
              <a:spcBef>
                <a:spcPts val="0"/>
              </a:spcBef>
              <a:spcAft>
                <a:spcPts val="0"/>
              </a:spcAft>
              <a:buFont typeface="Symbol" panose="05050102010706020507" pitchFamily="18" charset="2"/>
              <a:buChar char=""/>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897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mn-lt"/>
              </a:rPr>
              <a:t>CP H&amp;L fisheries: </a:t>
            </a:r>
            <a:r>
              <a:rPr lang="en-US" sz="2400" dirty="0">
                <a:latin typeface="+mn-lt"/>
              </a:rPr>
              <a:t>P</a:t>
            </a:r>
            <a:r>
              <a:rPr lang="en-US" sz="2400" dirty="0" smtClean="0">
                <a:latin typeface="+mn-lt"/>
              </a:rPr>
              <a:t>roduct size information </a:t>
            </a:r>
            <a:r>
              <a:rPr lang="en-US" sz="2400" dirty="0">
                <a:latin typeface="+mn-lt"/>
              </a:rPr>
              <a:t>from one CP H&amp;L company with multiple vessels fishing for BS p-cod. Generally, the proportion of small fish was higher in 2018, decreased in 2019, and then increased in the 2020 “A” season. </a:t>
            </a:r>
            <a:br>
              <a:rPr lang="en-US" sz="2400" dirty="0">
                <a:latin typeface="+mn-lt"/>
              </a:rPr>
            </a:br>
            <a:endParaRPr lang="en-US" sz="2400" dirty="0">
              <a:latin typeface="+mn-lt"/>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0186" y="1825625"/>
            <a:ext cx="6011628" cy="4351338"/>
          </a:xfrm>
          <a:prstGeom prst="rect">
            <a:avLst/>
          </a:prstGeom>
          <a:noFill/>
          <a:ln>
            <a:noFill/>
          </a:ln>
        </p:spPr>
      </p:pic>
    </p:spTree>
    <p:extLst>
      <p:ext uri="{BB962C8B-B14F-4D97-AF65-F5344CB8AC3E}">
        <p14:creationId xmlns:p14="http://schemas.microsoft.com/office/powerpoint/2010/main" val="235940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Calibri" panose="020F0502020204030204" pitchFamily="34" charset="0"/>
                <a:ea typeface="Calibri" panose="020F0502020204030204" pitchFamily="34" charset="0"/>
                <a:cs typeface="Times New Roman" panose="02020603050405020304" pitchFamily="18" charset="0"/>
              </a:rPr>
              <a:t>Product size information from two A.80</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companies from their vessels that fish almost exclusively in the Bering Sea flatfish fisheries year round. The proportion of A. 80 H&amp;G cod finished product &lt;1.0 kg in 2020 (as of July) is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+93%</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higher in 2020 for Company 1 (three vessels) and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+32%</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higher in 2020 for Company 2 (5 vessels) when compared to 2019.</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mn-lt"/>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0186" y="1825625"/>
            <a:ext cx="6011628" cy="4351338"/>
          </a:xfrm>
          <a:prstGeom prst="rect">
            <a:avLst/>
          </a:prstGeom>
          <a:noFill/>
          <a:ln>
            <a:noFill/>
          </a:ln>
        </p:spPr>
      </p:pic>
    </p:spTree>
    <p:extLst>
      <p:ext uri="{BB962C8B-B14F-4D97-AF65-F5344CB8AC3E}">
        <p14:creationId xmlns:p14="http://schemas.microsoft.com/office/powerpoint/2010/main" val="62831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CP H&amp;L BS p-cod fishery: Length compositions, 2016-2020</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by area (517 = SBS; 521 = Central BS; 524 = NBS; 542 = CAI) [From SeaState]. Length compositions are consistent over multiple years. There is a shift to smaller fish in 521 and 524 (center columns) in 2020 (bottom row) compared to 2019 and 2018.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sz="2400" b="1" dirty="0">
              <a:latin typeface="+mn-l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1951" y="1825625"/>
            <a:ext cx="3608097" cy="4351338"/>
          </a:xfrm>
          <a:prstGeom prst="rect">
            <a:avLst/>
          </a:prstGeom>
          <a:noFill/>
        </p:spPr>
      </p:pic>
    </p:spTree>
    <p:extLst>
      <p:ext uri="{BB962C8B-B14F-4D97-AF65-F5344CB8AC3E}">
        <p14:creationId xmlns:p14="http://schemas.microsoft.com/office/powerpoint/2010/main" val="1632437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1272</Words>
  <Application>Microsoft Office PowerPoint</Application>
  <PresentationFormat>Widescreen</PresentationFormat>
  <Paragraphs>67</Paragraphs>
  <Slides>26</Slides>
  <Notes>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26</vt:i4>
      </vt:variant>
    </vt:vector>
  </HeadingPairs>
  <TitlesOfParts>
    <vt:vector size="45" baseType="lpstr">
      <vt:lpstr>Arial</vt:lpstr>
      <vt:lpstr>Calibri</vt:lpstr>
      <vt:lpstr>Calibri Light</vt:lpstr>
      <vt:lpstr>Symbol</vt:lpstr>
      <vt:lpstr>Times New Roman</vt:lpstr>
      <vt:lpstr>Office Theme</vt:lpstr>
      <vt:lpstr>1_Office Theme</vt:lpstr>
      <vt:lpstr>2_Office Theme</vt:lpstr>
      <vt:lpstr>3_Office Theme</vt:lpstr>
      <vt:lpstr>5_Office Theme</vt:lpstr>
      <vt:lpstr>6_Office Theme</vt:lpstr>
      <vt:lpstr>4_Office Theme</vt:lpstr>
      <vt:lpstr>7_Office Theme</vt:lpstr>
      <vt:lpstr>8_Office Theme</vt:lpstr>
      <vt:lpstr>9_Office Theme</vt:lpstr>
      <vt:lpstr>10_Office Theme</vt:lpstr>
      <vt:lpstr>11_Office Theme</vt:lpstr>
      <vt:lpstr>12_Office Theme</vt:lpstr>
      <vt:lpstr>13_Office Theme</vt:lpstr>
      <vt:lpstr>PowerPoint Presentation</vt:lpstr>
      <vt:lpstr>Pacific Cod Fisheries of the Bering Sea: Ten federal sectors with four gear types (+ statewater GHL fishery)</vt:lpstr>
      <vt:lpstr>BSAI p-cod: Dependency by federal sector: Average proportion of sector’s total gross revenues from BSAI P-cod (2005 -2017). However p-cod is an important part of each sector and there can be higher dependency for p-cod for specific vessels within a  sector (from the A.85 program review, NPFMC June 2019)</vt:lpstr>
      <vt:lpstr>CP H&amp;L: Freezer Longliners</vt:lpstr>
      <vt:lpstr>Recruitment in the 2020 BS p-cod fisheries (i.e. no BTS survey in 2020)</vt:lpstr>
      <vt:lpstr>November 2020 SAFE: </vt:lpstr>
      <vt:lpstr>CP H&amp;L fisheries: Product size information from one CP H&amp;L company with multiple vessels fishing for BS p-cod. Generally, the proportion of small fish was higher in 2018, decreased in 2019, and then increased in the 2020 “A” season.  </vt:lpstr>
      <vt:lpstr>Product size information from two A.80 companies from their vessels that fish almost exclusively in the Bering Sea flatfish fisheries year round. The proportion of A. 80 H&amp;G cod finished product &lt;1.0 kg in 2020 (as of July) is +93% higher in 2020 for Company 1 (three vessels) and +32% higher in 2020 for Company 2 (5 vessels) when compared to 2019. </vt:lpstr>
      <vt:lpstr>CP H&amp;L BS p-cod fishery: Length compositions, 2016-2020, by area (517 = SBS; 521 = Central BS; 524 = NBS; 542 = CAI) [From SeaState]. Length compositions are consistent over multiple years. There is a shift to smaller fish in 521 and 524 (center columns) in 2020 (bottom row) compared to 2019 and 2018.  </vt:lpstr>
      <vt:lpstr>CPUE 2020 (derived from the November 2020 SAFE): The all gear CPUE index increased +29% in 2020 and the longline CPUE index increased +14% in 2020. In comparing the all gear CPUE index to the longline CPUE index, it is apparent that the increase in CPUE is from all gear groups (and proportionately higher in gear groups other than longline gear).</vt:lpstr>
      <vt:lpstr>BSAI CP H&amp;L p-cod fishery “footprint”, 2008-2018 (From SeaState)</vt:lpstr>
      <vt:lpstr>2019 EBS BTS survey report: Surface (SST, top) and Bottom temperature, 1982-2019.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 H&amp;L p-cod fishery footprint in 2019 and 2020 (SeaState): </vt:lpstr>
      <vt:lpstr>SeaState: CP H&amp;L footprint 2019 and 2020: The CP H&amp;L p-cod fishery is the most spatially dispersed p-cod fishery in the Bering Sea. There is less effort in 2020 above St. Lawrence Island than in 2019. 2020 SST was cooler in 2020 than in 2019. </vt:lpstr>
      <vt:lpstr>A major cause of uncertainty in BSAI federal p-cod fisheries is the increasing reallocation to the Statewaters Dutch Harbor Subdistrict GHL p-cod fishery.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gerrymerrigan</dc:creator>
  <cp:lastModifiedBy>gerrymerrigan</cp:lastModifiedBy>
  <cp:revision>20</cp:revision>
  <dcterms:created xsi:type="dcterms:W3CDTF">2021-04-26T11:37:43Z</dcterms:created>
  <dcterms:modified xsi:type="dcterms:W3CDTF">2021-04-26T16:00:43Z</dcterms:modified>
</cp:coreProperties>
</file>